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5" r:id="rId17"/>
    <p:sldId id="280" r:id="rId18"/>
    <p:sldId id="272" r:id="rId19"/>
    <p:sldId id="274" r:id="rId20"/>
    <p:sldId id="273" r:id="rId21"/>
    <p:sldId id="278" r:id="rId22"/>
    <p:sldId id="276" r:id="rId23"/>
    <p:sldId id="279"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FCF8"/>
    <a:srgbClr val="FA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845" autoAdjust="0"/>
    <p:restoredTop sz="95400" autoAdjust="0"/>
  </p:normalViewPr>
  <p:slideViewPr>
    <p:cSldViewPr snapToGrid="0">
      <p:cViewPr varScale="1">
        <p:scale>
          <a:sx n="85" d="100"/>
          <a:sy n="85" d="100"/>
        </p:scale>
        <p:origin x="643"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2.png>
</file>

<file path=ppt/media/image3.png>
</file>

<file path=ppt/media/image4.jpg>
</file>

<file path=ppt/media/image5.png>
</file>

<file path=ppt/media/image6.pn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8/31/2016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8/31/2016</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Modulation" TargetMode="External"/><Relationship Id="rId2" Type="http://schemas.openxmlformats.org/officeDocument/2006/relationships/hyperlink" Target="https://en.wikipedia.org/wiki/Beat_(acoustics)#Mathematics_and_physics_of_beat_tones" TargetMode="Externa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en.wikipedia.org/wiki/Carrier_wave" TargetMode="External"/><Relationship Id="rId2" Type="http://schemas.openxmlformats.org/officeDocument/2006/relationships/hyperlink" Target="https://en.wikipedia.org/wiki/Frequency" TargetMode="External"/><Relationship Id="rId1" Type="http://schemas.openxmlformats.org/officeDocument/2006/relationships/slideLayout" Target="../slideLayouts/slideLayout6.xml"/><Relationship Id="rId4" Type="http://schemas.openxmlformats.org/officeDocument/2006/relationships/hyperlink" Target="https://en.wikipedia.org/wiki/Transmission_(telecommunication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INDIAN INSTITUTE OF INFORMATION TECHNOLOGY-KALYANI</a:t>
            </a:r>
            <a:endParaRPr lang="en-US" dirty="0"/>
          </a:p>
        </p:txBody>
      </p:sp>
      <p:sp>
        <p:nvSpPr>
          <p:cNvPr id="3" name="Subtitle 2"/>
          <p:cNvSpPr>
            <a:spLocks noGrp="1"/>
          </p:cNvSpPr>
          <p:nvPr>
            <p:ph type="subTitle" idx="4294967295"/>
          </p:nvPr>
        </p:nvSpPr>
        <p:spPr>
          <a:xfrm>
            <a:off x="3135313" y="4776788"/>
            <a:ext cx="9056687" cy="1935162"/>
          </a:xfrm>
        </p:spPr>
        <p:txBody>
          <a:bodyPr>
            <a:normAutofit/>
          </a:bodyPr>
          <a:lstStyle/>
          <a:p>
            <a:r>
              <a:rPr lang="en-US" sz="5400" dirty="0" smtClean="0"/>
              <a:t>MINI TEACHING SESSION </a:t>
            </a:r>
          </a:p>
          <a:p>
            <a:r>
              <a:rPr lang="en-US" sz="3900" dirty="0" smtClean="0"/>
              <a:t>(COMMUNICATION SYSTEMS)</a:t>
            </a:r>
            <a:endParaRPr lang="en-US" sz="3900" dirty="0"/>
          </a:p>
        </p:txBody>
      </p:sp>
    </p:spTree>
    <p:extLst>
      <p:ext uri="{BB962C8B-B14F-4D97-AF65-F5344CB8AC3E}">
        <p14:creationId xmlns:p14="http://schemas.microsoft.com/office/powerpoint/2010/main" val="147691657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smtClean="0">
                <a:latin typeface="Arial Black" panose="020B0A04020102020204" pitchFamily="34" charset="0"/>
              </a:rPr>
              <a:t>Mixer:-</a:t>
            </a:r>
            <a:r>
              <a:rPr lang="en-US" u="sng" dirty="0" smtClean="0"/>
              <a:t/>
            </a:r>
            <a:br>
              <a:rPr lang="en-US" u="sng" dirty="0" smtClean="0"/>
            </a:br>
            <a:r>
              <a:rPr lang="en-US" dirty="0" smtClean="0"/>
              <a:t>Mixer mixes the frequency of RF amplifier and </a:t>
            </a:r>
            <a:r>
              <a:rPr lang="en-US" u="sng" dirty="0" smtClean="0"/>
              <a:t> </a:t>
            </a:r>
            <a:r>
              <a:rPr lang="en-US" dirty="0" smtClean="0"/>
              <a:t>local oscillator .</a:t>
            </a:r>
            <a:r>
              <a:rPr lang="en-US" dirty="0"/>
              <a:t>  The mixer uses a non-linear component to produce both sum and difference </a:t>
            </a:r>
            <a:r>
              <a:rPr lang="en-US" dirty="0">
                <a:hlinkClick r:id="rId2" tooltip="Beat (acoustics)"/>
              </a:rPr>
              <a:t>beat frequencies</a:t>
            </a:r>
            <a:r>
              <a:rPr lang="en-US" dirty="0"/>
              <a:t> signals</a:t>
            </a:r>
            <a:r>
              <a:rPr lang="en-US" dirty="0" smtClean="0"/>
              <a:t>,</a:t>
            </a:r>
            <a:r>
              <a:rPr lang="en-US" dirty="0"/>
              <a:t> each one containing the </a:t>
            </a:r>
            <a:r>
              <a:rPr lang="en-US" dirty="0">
                <a:hlinkClick r:id="rId3" tooltip="Modulation"/>
              </a:rPr>
              <a:t>modulation</a:t>
            </a:r>
            <a:r>
              <a:rPr lang="en-US" dirty="0"/>
              <a:t> contained in the desired signal. The output of the mixer may include the original RF signal at </a:t>
            </a:r>
            <a:r>
              <a:rPr lang="en-US" i="1" dirty="0" err="1"/>
              <a:t>f</a:t>
            </a:r>
            <a:r>
              <a:rPr lang="en-US" baseline="-25000" dirty="0" err="1"/>
              <a:t>RF</a:t>
            </a:r>
            <a:r>
              <a:rPr lang="en-US" dirty="0"/>
              <a:t>, the local oscillator signal at </a:t>
            </a:r>
            <a:r>
              <a:rPr lang="en-US" i="1" dirty="0" err="1"/>
              <a:t>f</a:t>
            </a:r>
            <a:r>
              <a:rPr lang="en-US" baseline="-25000" dirty="0" err="1"/>
              <a:t>LO</a:t>
            </a:r>
            <a:r>
              <a:rPr lang="en-US" dirty="0"/>
              <a:t>, and the two new heterodyne frequencies </a:t>
            </a:r>
            <a:r>
              <a:rPr lang="en-US" i="1" dirty="0" err="1"/>
              <a:t>f</a:t>
            </a:r>
            <a:r>
              <a:rPr lang="en-US" baseline="-25000" dirty="0" err="1"/>
              <a:t>RF</a:t>
            </a:r>
            <a:r>
              <a:rPr lang="en-US" dirty="0"/>
              <a:t> + </a:t>
            </a:r>
            <a:r>
              <a:rPr lang="en-US" i="1" dirty="0" err="1"/>
              <a:t>f</a:t>
            </a:r>
            <a:r>
              <a:rPr lang="en-US" baseline="-25000" dirty="0" err="1"/>
              <a:t>LO</a:t>
            </a:r>
            <a:r>
              <a:rPr lang="en-US" dirty="0"/>
              <a:t> and </a:t>
            </a:r>
            <a:r>
              <a:rPr lang="en-US" i="1" dirty="0" err="1"/>
              <a:t>f</a:t>
            </a:r>
            <a:r>
              <a:rPr lang="en-US" baseline="-25000" dirty="0" err="1"/>
              <a:t>RF</a:t>
            </a:r>
            <a:r>
              <a:rPr lang="en-US" dirty="0"/>
              <a:t> − </a:t>
            </a:r>
            <a:r>
              <a:rPr lang="en-US" i="1" dirty="0" err="1"/>
              <a:t>f</a:t>
            </a:r>
            <a:r>
              <a:rPr lang="en-US" baseline="-25000" dirty="0" err="1"/>
              <a:t>LO</a:t>
            </a:r>
            <a:r>
              <a:rPr lang="en-US" dirty="0"/>
              <a:t>.</a:t>
            </a:r>
            <a:br>
              <a:rPr lang="en-US" dirty="0"/>
            </a:br>
            <a:endParaRPr lang="en-US" dirty="0"/>
          </a:p>
        </p:txBody>
      </p:sp>
    </p:spTree>
    <p:extLst>
      <p:ext uri="{BB962C8B-B14F-4D97-AF65-F5344CB8AC3E}">
        <p14:creationId xmlns:p14="http://schemas.microsoft.com/office/powerpoint/2010/main" val="19158823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smtClean="0">
                <a:latin typeface="Arial Black" panose="020B0A04020102020204" pitchFamily="34" charset="0"/>
              </a:rPr>
              <a:t>IF Amplifier</a:t>
            </a:r>
            <a:r>
              <a:rPr lang="en-US" dirty="0" smtClean="0">
                <a:latin typeface="Arial Black" panose="020B0A04020102020204" pitchFamily="34" charset="0"/>
              </a:rPr>
              <a:t>:-</a:t>
            </a:r>
            <a:br>
              <a:rPr lang="en-US" dirty="0" smtClean="0">
                <a:latin typeface="Arial Black" panose="020B0A04020102020204" pitchFamily="34" charset="0"/>
              </a:rPr>
            </a:br>
            <a:r>
              <a:rPr lang="en-US" dirty="0">
                <a:latin typeface="Arial Black" panose="020B0A04020102020204" pitchFamily="34" charset="0"/>
              </a:rPr>
              <a:t> </a:t>
            </a:r>
            <a:r>
              <a:rPr lang="en-US" dirty="0" smtClean="0">
                <a:latin typeface="Arial Black" panose="020B0A04020102020204" pitchFamily="34" charset="0"/>
              </a:rPr>
              <a:t>        </a:t>
            </a:r>
            <a:r>
              <a:rPr lang="en-US" dirty="0"/>
              <a:t>A </a:t>
            </a:r>
            <a:r>
              <a:rPr lang="en-US" dirty="0">
                <a:hlinkClick r:id="rId2" tooltip="Frequency"/>
              </a:rPr>
              <a:t>frequency</a:t>
            </a:r>
            <a:r>
              <a:rPr lang="en-US" dirty="0"/>
              <a:t> to which a </a:t>
            </a:r>
            <a:r>
              <a:rPr lang="en-US" dirty="0">
                <a:hlinkClick r:id="rId3" tooltip="Carrier wave"/>
              </a:rPr>
              <a:t>carrier wave</a:t>
            </a:r>
            <a:r>
              <a:rPr lang="en-US" dirty="0"/>
              <a:t> is shifted as an intermediate step in </a:t>
            </a:r>
            <a:r>
              <a:rPr lang="en-US" dirty="0">
                <a:hlinkClick r:id="rId4" tooltip="Transmission (telecommunications)"/>
              </a:rPr>
              <a:t>transmission</a:t>
            </a:r>
            <a:r>
              <a:rPr lang="en-US" dirty="0"/>
              <a:t> or </a:t>
            </a:r>
            <a:r>
              <a:rPr lang="en-US" dirty="0" smtClean="0"/>
              <a:t>reception and </a:t>
            </a:r>
            <a:r>
              <a:rPr lang="en-US" dirty="0"/>
              <a:t>the amplifier used to amplify this frequency is known as IF amplifier. In communications </a:t>
            </a:r>
            <a:r>
              <a:rPr lang="en-US" dirty="0" smtClean="0">
                <a:latin typeface="Arial Black" panose="020B0A04020102020204" pitchFamily="34" charset="0"/>
              </a:rPr>
              <a:t/>
            </a:r>
            <a:br>
              <a:rPr lang="en-US" dirty="0" smtClean="0">
                <a:latin typeface="Arial Black" panose="020B0A04020102020204" pitchFamily="34" charset="0"/>
              </a:rPr>
            </a:br>
            <a:r>
              <a:rPr lang="en-US" dirty="0" smtClean="0">
                <a:latin typeface="Arial Black" panose="020B0A04020102020204" pitchFamily="34" charset="0"/>
              </a:rPr>
              <a:t>-if frequency is fixed.</a:t>
            </a:r>
            <a:br>
              <a:rPr lang="en-US" dirty="0" smtClean="0">
                <a:latin typeface="Arial Black" panose="020B0A04020102020204" pitchFamily="34" charset="0"/>
              </a:rPr>
            </a:br>
            <a:r>
              <a:rPr lang="en-US" dirty="0" smtClean="0">
                <a:latin typeface="Arial Black" panose="020B0A04020102020204" pitchFamily="34" charset="0"/>
              </a:rPr>
              <a:t>For fm-10.7Mhz</a:t>
            </a:r>
            <a:br>
              <a:rPr lang="en-US" dirty="0" smtClean="0">
                <a:latin typeface="Arial Black" panose="020B0A04020102020204" pitchFamily="34" charset="0"/>
              </a:rPr>
            </a:br>
            <a:r>
              <a:rPr lang="en-US" dirty="0" smtClean="0">
                <a:latin typeface="Arial Black" panose="020B0A04020102020204" pitchFamily="34" charset="0"/>
              </a:rPr>
              <a:t>for AM-455 </a:t>
            </a:r>
            <a:r>
              <a:rPr lang="en-US" dirty="0" err="1" smtClean="0">
                <a:latin typeface="Arial Black" panose="020B0A04020102020204" pitchFamily="34" charset="0"/>
              </a:rPr>
              <a:t>khz</a:t>
            </a:r>
            <a:r>
              <a:rPr lang="en-US" dirty="0" smtClean="0">
                <a:latin typeface="Arial Black" panose="020B0A04020102020204" pitchFamily="34" charset="0"/>
              </a:rPr>
              <a:t/>
            </a:r>
            <a:br>
              <a:rPr lang="en-US" dirty="0" smtClean="0">
                <a:latin typeface="Arial Black" panose="020B0A04020102020204" pitchFamily="34" charset="0"/>
              </a:rPr>
            </a:br>
            <a:r>
              <a:rPr lang="en-US" dirty="0" smtClean="0">
                <a:latin typeface="Arial Black" panose="020B0A04020102020204" pitchFamily="34" charset="0"/>
              </a:rPr>
              <a:t>for </a:t>
            </a:r>
            <a:r>
              <a:rPr lang="en-US" dirty="0" err="1" smtClean="0">
                <a:latin typeface="Arial Black" panose="020B0A04020102020204" pitchFamily="34" charset="0"/>
              </a:rPr>
              <a:t>tv</a:t>
            </a:r>
            <a:r>
              <a:rPr lang="en-US" dirty="0" smtClean="0">
                <a:latin typeface="Arial Black" panose="020B0A04020102020204" pitchFamily="34" charset="0"/>
              </a:rPr>
              <a:t> 38 </a:t>
            </a:r>
            <a:r>
              <a:rPr lang="en-US" dirty="0" err="1" smtClean="0">
                <a:latin typeface="Arial Black" panose="020B0A04020102020204" pitchFamily="34" charset="0"/>
              </a:rPr>
              <a:t>mhz</a:t>
            </a:r>
            <a:endParaRPr lang="en-US" u="sng" dirty="0">
              <a:latin typeface="Arial Black" panose="020B0A04020102020204" pitchFamily="34" charset="0"/>
            </a:endParaRPr>
          </a:p>
        </p:txBody>
      </p:sp>
    </p:spTree>
    <p:extLst>
      <p:ext uri="{BB962C8B-B14F-4D97-AF65-F5344CB8AC3E}">
        <p14:creationId xmlns:p14="http://schemas.microsoft.com/office/powerpoint/2010/main" val="168261321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smtClean="0">
                <a:latin typeface="Arial Black" panose="020B0A04020102020204" pitchFamily="34" charset="0"/>
              </a:rPr>
              <a:t>DEMODULATOR</a:t>
            </a:r>
            <a:r>
              <a:rPr lang="en-US" dirty="0" smtClean="0">
                <a:latin typeface="Arial Black" panose="020B0A04020102020204" pitchFamily="34" charset="0"/>
              </a:rPr>
              <a:t>:-</a:t>
            </a:r>
            <a:br>
              <a:rPr lang="en-US" dirty="0" smtClean="0">
                <a:latin typeface="Arial Black" panose="020B0A04020102020204" pitchFamily="34" charset="0"/>
              </a:rPr>
            </a:br>
            <a:r>
              <a:rPr lang="en-US" dirty="0" smtClean="0">
                <a:latin typeface="Arial Black" panose="020B0A04020102020204" pitchFamily="34" charset="0"/>
              </a:rPr>
              <a:t> </a:t>
            </a:r>
            <a:r>
              <a:rPr lang="en-US" sz="2400" dirty="0" smtClean="0"/>
              <a:t>Demodulator converts electromagnetic signal to audio signal.</a:t>
            </a:r>
            <a:endParaRPr lang="en-US" u="sng" dirty="0">
              <a:latin typeface="Arial Black" panose="020B0A04020102020204" pitchFamily="34" charset="0"/>
            </a:endParaRPr>
          </a:p>
        </p:txBody>
      </p:sp>
    </p:spTree>
    <p:extLst>
      <p:ext uri="{BB962C8B-B14F-4D97-AF65-F5344CB8AC3E}">
        <p14:creationId xmlns:p14="http://schemas.microsoft.com/office/powerpoint/2010/main" val="9168855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smtClean="0">
                <a:latin typeface="Arial Rounded MT Bold" panose="020F0704030504030204" pitchFamily="34" charset="0"/>
              </a:rPr>
              <a:t>AF amplifier</a:t>
            </a:r>
            <a:r>
              <a:rPr lang="en-US" dirty="0" smtClean="0">
                <a:latin typeface="Arial Rounded MT Bold" panose="020F0704030504030204" pitchFamily="34" charset="0"/>
              </a:rPr>
              <a:t>:-</a:t>
            </a:r>
            <a:br>
              <a:rPr lang="en-US" dirty="0" smtClean="0">
                <a:latin typeface="Arial Rounded MT Bold" panose="020F0704030504030204" pitchFamily="34" charset="0"/>
              </a:rPr>
            </a:br>
            <a:r>
              <a:rPr lang="en-US" dirty="0" smtClean="0">
                <a:latin typeface="Arial Rounded MT Bold" panose="020F0704030504030204" pitchFamily="34" charset="0"/>
              </a:rPr>
              <a:t>Audio amplifier amplifies the audio signal and drives the speaker to produce sound.</a:t>
            </a:r>
            <a:endParaRPr lang="en-US" dirty="0">
              <a:latin typeface="Arial Rounded MT Bold" panose="020F0704030504030204" pitchFamily="34" charset="0"/>
            </a:endParaRPr>
          </a:p>
        </p:txBody>
      </p:sp>
    </p:spTree>
    <p:extLst>
      <p:ext uri="{BB962C8B-B14F-4D97-AF65-F5344CB8AC3E}">
        <p14:creationId xmlns:p14="http://schemas.microsoft.com/office/powerpoint/2010/main" val="13070851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817" y="2151252"/>
            <a:ext cx="9996322" cy="3438843"/>
          </a:xfrm>
        </p:spPr>
        <p:txBody>
          <a:bodyPr>
            <a:normAutofit/>
          </a:bodyPr>
          <a:lstStyle/>
          <a:p>
            <a:r>
              <a:rPr lang="en-US" sz="4000" dirty="0" smtClean="0"/>
              <a:t>                             </a:t>
            </a:r>
            <a:r>
              <a:rPr lang="en-US" sz="4000" dirty="0" smtClean="0">
                <a:latin typeface="Arial Rounded MT Bold" panose="020F0704030504030204" pitchFamily="34" charset="0"/>
              </a:rPr>
              <a:t>   WORKING </a:t>
            </a:r>
            <a:br>
              <a:rPr lang="en-US" sz="4000" dirty="0" smtClean="0">
                <a:latin typeface="Arial Rounded MT Bold" panose="020F0704030504030204" pitchFamily="34" charset="0"/>
              </a:rPr>
            </a:br>
            <a:r>
              <a:rPr lang="en-US" sz="4000" dirty="0" smtClean="0">
                <a:latin typeface="Arial Rounded MT Bold" panose="020F0704030504030204" pitchFamily="34" charset="0"/>
              </a:rPr>
              <a:t>                                         OF</a:t>
            </a:r>
            <a:br>
              <a:rPr lang="en-US" sz="4000" dirty="0" smtClean="0">
                <a:latin typeface="Arial Rounded MT Bold" panose="020F0704030504030204" pitchFamily="34" charset="0"/>
              </a:rPr>
            </a:br>
            <a:r>
              <a:rPr lang="en-US" sz="4000" dirty="0" smtClean="0">
                <a:latin typeface="Arial Rounded MT Bold" panose="020F0704030504030204" pitchFamily="34" charset="0"/>
              </a:rPr>
              <a:t>                          SUPERHETERODYNE </a:t>
            </a:r>
            <a:br>
              <a:rPr lang="en-US" sz="4000" dirty="0" smtClean="0">
                <a:latin typeface="Arial Rounded MT Bold" panose="020F0704030504030204" pitchFamily="34" charset="0"/>
              </a:rPr>
            </a:br>
            <a:r>
              <a:rPr lang="en-US" sz="4000" dirty="0" smtClean="0">
                <a:latin typeface="Arial Rounded MT Bold" panose="020F0704030504030204" pitchFamily="34" charset="0"/>
              </a:rPr>
              <a:t>                                    RECEIVER</a:t>
            </a:r>
            <a:endParaRPr lang="en-US" sz="4000" dirty="0">
              <a:latin typeface="Arial Rounded MT Bold" panose="020F0704030504030204" pitchFamily="34" charset="0"/>
            </a:endParaRPr>
          </a:p>
        </p:txBody>
      </p:sp>
    </p:spTree>
    <p:extLst>
      <p:ext uri="{BB962C8B-B14F-4D97-AF65-F5344CB8AC3E}">
        <p14:creationId xmlns:p14="http://schemas.microsoft.com/office/powerpoint/2010/main" val="381999034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W</a:t>
            </a:r>
            <a:r>
              <a:rPr lang="en-US" u="sng" dirty="0" smtClean="0"/>
              <a:t>orking-</a:t>
            </a:r>
            <a:endParaRPr lang="en-US" u="sng" dirty="0"/>
          </a:p>
        </p:txBody>
      </p:sp>
      <p:sp>
        <p:nvSpPr>
          <p:cNvPr id="5" name="TextBox 4"/>
          <p:cNvSpPr txBox="1"/>
          <p:nvPr/>
        </p:nvSpPr>
        <p:spPr>
          <a:xfrm>
            <a:off x="3821503" y="2872596"/>
            <a:ext cx="2070339" cy="1259456"/>
          </a:xfrm>
          <a:prstGeom prst="rect">
            <a:avLst/>
          </a:prstGeom>
          <a:noFill/>
        </p:spPr>
        <p:txBody>
          <a:bodyPr wrap="square" rtlCol="0">
            <a:spAutoFit/>
          </a:bodyPr>
          <a:lstStyle/>
          <a:p>
            <a:endParaRPr lang="en-US" dirty="0"/>
          </a:p>
        </p:txBody>
      </p:sp>
      <p:sp>
        <p:nvSpPr>
          <p:cNvPr id="7" name="Rectangle 6"/>
          <p:cNvSpPr/>
          <p:nvPr/>
        </p:nvSpPr>
        <p:spPr>
          <a:xfrm>
            <a:off x="901461" y="2094780"/>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RF Amplifier</a:t>
            </a:r>
            <a:endParaRPr lang="en-US" dirty="0"/>
          </a:p>
        </p:txBody>
      </p:sp>
      <p:sp>
        <p:nvSpPr>
          <p:cNvPr id="10" name="Rectangle 9"/>
          <p:cNvSpPr/>
          <p:nvPr/>
        </p:nvSpPr>
        <p:spPr>
          <a:xfrm>
            <a:off x="3671034" y="2094780"/>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Mixer</a:t>
            </a:r>
            <a:endParaRPr lang="en-US" dirty="0"/>
          </a:p>
        </p:txBody>
      </p:sp>
      <p:sp>
        <p:nvSpPr>
          <p:cNvPr id="11" name="Rectangle 10"/>
          <p:cNvSpPr/>
          <p:nvPr/>
        </p:nvSpPr>
        <p:spPr>
          <a:xfrm>
            <a:off x="6440607" y="2094780"/>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IF amplifier and filter</a:t>
            </a:r>
            <a:endParaRPr lang="en-US" dirty="0"/>
          </a:p>
        </p:txBody>
      </p:sp>
      <p:sp>
        <p:nvSpPr>
          <p:cNvPr id="12" name="Rectangle 11"/>
          <p:cNvSpPr/>
          <p:nvPr/>
        </p:nvSpPr>
        <p:spPr>
          <a:xfrm>
            <a:off x="9037158" y="2094779"/>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Demodulator</a:t>
            </a:r>
            <a:endParaRPr lang="en-US" dirty="0"/>
          </a:p>
        </p:txBody>
      </p:sp>
      <p:sp>
        <p:nvSpPr>
          <p:cNvPr id="13" name="Rectangle 12"/>
          <p:cNvSpPr/>
          <p:nvPr/>
        </p:nvSpPr>
        <p:spPr>
          <a:xfrm>
            <a:off x="3671034" y="3840190"/>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Local Oscillator</a:t>
            </a:r>
            <a:endParaRPr lang="en-US" dirty="0"/>
          </a:p>
        </p:txBody>
      </p:sp>
      <p:sp>
        <p:nvSpPr>
          <p:cNvPr id="14" name="Rectangle 13"/>
          <p:cNvSpPr/>
          <p:nvPr/>
        </p:nvSpPr>
        <p:spPr>
          <a:xfrm>
            <a:off x="9037158" y="3840189"/>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AF Amplifier</a:t>
            </a:r>
            <a:endParaRPr lang="en-US" dirty="0"/>
          </a:p>
        </p:txBody>
      </p:sp>
      <p:sp>
        <p:nvSpPr>
          <p:cNvPr id="17" name="Striped Right Arrow 16"/>
          <p:cNvSpPr/>
          <p:nvPr/>
        </p:nvSpPr>
        <p:spPr>
          <a:xfrm>
            <a:off x="3083944" y="2483686"/>
            <a:ext cx="587090" cy="181876"/>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triped Right Arrow 17"/>
          <p:cNvSpPr/>
          <p:nvPr/>
        </p:nvSpPr>
        <p:spPr>
          <a:xfrm>
            <a:off x="5872680" y="2435879"/>
            <a:ext cx="587090" cy="181876"/>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triped Right Arrow 18"/>
          <p:cNvSpPr/>
          <p:nvPr/>
        </p:nvSpPr>
        <p:spPr>
          <a:xfrm>
            <a:off x="8412946" y="2483686"/>
            <a:ext cx="587090" cy="181876"/>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triped Right Arrow 19"/>
          <p:cNvSpPr/>
          <p:nvPr/>
        </p:nvSpPr>
        <p:spPr>
          <a:xfrm rot="5400000">
            <a:off x="10122739" y="3110537"/>
            <a:ext cx="897866" cy="491706"/>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Up Arrow 21"/>
          <p:cNvSpPr/>
          <p:nvPr/>
        </p:nvSpPr>
        <p:spPr>
          <a:xfrm>
            <a:off x="4468483" y="2907457"/>
            <a:ext cx="629728" cy="89786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Double Bracket 22"/>
          <p:cNvSpPr/>
          <p:nvPr/>
        </p:nvSpPr>
        <p:spPr>
          <a:xfrm>
            <a:off x="9661585" y="5451894"/>
            <a:ext cx="1423358" cy="724619"/>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dirty="0" smtClean="0"/>
              <a:t>Original</a:t>
            </a:r>
          </a:p>
          <a:p>
            <a:pPr algn="ctr"/>
            <a:r>
              <a:rPr lang="en-US" sz="1600" dirty="0" smtClean="0"/>
              <a:t>information</a:t>
            </a:r>
            <a:endParaRPr lang="en-US" sz="1600" dirty="0"/>
          </a:p>
        </p:txBody>
      </p:sp>
      <p:sp>
        <p:nvSpPr>
          <p:cNvPr id="24" name="Up Arrow 23"/>
          <p:cNvSpPr/>
          <p:nvPr/>
        </p:nvSpPr>
        <p:spPr>
          <a:xfrm rot="10800000">
            <a:off x="10136038" y="4652870"/>
            <a:ext cx="577970" cy="71276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3776" y="1259457"/>
            <a:ext cx="878103" cy="835322"/>
          </a:xfrm>
          <a:prstGeom prst="rect">
            <a:avLst/>
          </a:prstGeom>
        </p:spPr>
      </p:pic>
      <p:sp>
        <p:nvSpPr>
          <p:cNvPr id="32" name="Left Arrow 31"/>
          <p:cNvSpPr/>
          <p:nvPr/>
        </p:nvSpPr>
        <p:spPr>
          <a:xfrm>
            <a:off x="2311879" y="1535502"/>
            <a:ext cx="1595887" cy="55927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Antena</a:t>
            </a:r>
            <a:endParaRPr lang="en-US" dirty="0" smtClean="0"/>
          </a:p>
        </p:txBody>
      </p:sp>
    </p:spTree>
    <p:extLst>
      <p:ext uri="{BB962C8B-B14F-4D97-AF65-F5344CB8AC3E}">
        <p14:creationId xmlns:p14="http://schemas.microsoft.com/office/powerpoint/2010/main" val="308413689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Tree>
    <p:extLst>
      <p:ext uri="{BB962C8B-B14F-4D97-AF65-F5344CB8AC3E}">
        <p14:creationId xmlns:p14="http://schemas.microsoft.com/office/powerpoint/2010/main" val="1976901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655" y="235656"/>
            <a:ext cx="11768085" cy="6622344"/>
          </a:xfrm>
          <a:prstGeom prst="rect">
            <a:avLst/>
          </a:prstGeom>
        </p:spPr>
      </p:pic>
    </p:spTree>
    <p:extLst>
      <p:ext uri="{BB962C8B-B14F-4D97-AF65-F5344CB8AC3E}">
        <p14:creationId xmlns:p14="http://schemas.microsoft.com/office/powerpoint/2010/main" val="34708838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ln>
            <a:solidFill>
              <a:srgbClr val="FBFCF8"/>
            </a:solidFill>
          </a:ln>
        </p:spPr>
        <p:txBody>
          <a:bodyPr>
            <a:normAutofit fontScale="90000"/>
          </a:bodyPr>
          <a:lstStyle/>
          <a:p>
            <a:r>
              <a:rPr lang="en-US" u="sng" dirty="0" smtClean="0">
                <a:latin typeface="Algerian" panose="04020705040A02060702" pitchFamily="82" charset="0"/>
              </a:rPr>
              <a:t>Image frequency:-</a:t>
            </a:r>
            <a:r>
              <a:rPr lang="en-US" dirty="0"/>
              <a:t> An </a:t>
            </a:r>
            <a:r>
              <a:rPr lang="en-US" b="1" dirty="0"/>
              <a:t>image frequency</a:t>
            </a:r>
            <a:r>
              <a:rPr lang="en-US" dirty="0"/>
              <a:t> is any </a:t>
            </a:r>
            <a:r>
              <a:rPr lang="en-US" b="1" dirty="0"/>
              <a:t>frequency</a:t>
            </a:r>
            <a:r>
              <a:rPr lang="en-US" dirty="0"/>
              <a:t> other than the selected radio </a:t>
            </a:r>
            <a:r>
              <a:rPr lang="en-US" b="1" dirty="0" err="1"/>
              <a:t>frequency</a:t>
            </a:r>
            <a:r>
              <a:rPr lang="en-US" dirty="0" err="1"/>
              <a:t>carrier</a:t>
            </a:r>
            <a:r>
              <a:rPr lang="en-US" dirty="0"/>
              <a:t> that ,if allowed to enter a receiver and mix with the local oscillator ,will produce a cross product </a:t>
            </a:r>
            <a:r>
              <a:rPr lang="en-US" b="1" dirty="0"/>
              <a:t>frequency</a:t>
            </a:r>
            <a:r>
              <a:rPr lang="en-US" dirty="0"/>
              <a:t> that is equal to the intermediate </a:t>
            </a:r>
            <a:r>
              <a:rPr lang="en-US" b="1" dirty="0" smtClean="0"/>
              <a:t>frequency.</a:t>
            </a:r>
            <a:br>
              <a:rPr lang="en-US" b="1" dirty="0" smtClean="0"/>
            </a:br>
            <a:r>
              <a:rPr lang="en-US" b="1" dirty="0"/>
              <a:t/>
            </a:r>
            <a:br>
              <a:rPr lang="en-US" b="1" dirty="0"/>
            </a:br>
            <a:r>
              <a:rPr lang="en-US" b="1" dirty="0" smtClean="0">
                <a:latin typeface="Blackadder ITC" panose="04020505051007020D02" pitchFamily="82" charset="0"/>
              </a:rPr>
              <a:t>     </a:t>
            </a:r>
            <a:r>
              <a:rPr lang="en-US" b="1" dirty="0">
                <a:latin typeface="Agency FB" panose="020B0503020202020204" pitchFamily="34" charset="0"/>
              </a:rPr>
              <a:t/>
            </a:r>
            <a:br>
              <a:rPr lang="en-US" b="1" dirty="0">
                <a:latin typeface="Agency FB" panose="020B0503020202020204" pitchFamily="34" charset="0"/>
              </a:rPr>
            </a:br>
            <a:endParaRPr lang="en-US" u="sng" dirty="0">
              <a:latin typeface="Algerian" panose="04020705040A02060702" pitchFamily="82"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3638" y="4353241"/>
            <a:ext cx="5615797" cy="2047559"/>
          </a:xfrm>
          <a:prstGeom prst="rect">
            <a:avLst/>
          </a:prstGeom>
        </p:spPr>
      </p:pic>
    </p:spTree>
    <p:extLst>
      <p:ext uri="{BB962C8B-B14F-4D97-AF65-F5344CB8AC3E}">
        <p14:creationId xmlns:p14="http://schemas.microsoft.com/office/powerpoint/2010/main" val="16718751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2" cy="6858001"/>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1970018" y="1102656"/>
            <a:ext cx="3859255" cy="6858000"/>
          </a:xfrm>
          <a:prstGeom prst="rect">
            <a:avLst/>
          </a:prstGeom>
        </p:spPr>
      </p:pic>
      <p:sp>
        <p:nvSpPr>
          <p:cNvPr id="5" name="Rectangle 4"/>
          <p:cNvSpPr/>
          <p:nvPr/>
        </p:nvSpPr>
        <p:spPr>
          <a:xfrm>
            <a:off x="7489275" y="3774159"/>
            <a:ext cx="3470823" cy="307777"/>
          </a:xfrm>
          <a:prstGeom prst="rect">
            <a:avLst/>
          </a:prstGeom>
          <a:noFill/>
        </p:spPr>
        <p:txBody>
          <a:bodyPr wrap="none" lIns="91440" tIns="45720" rIns="91440" bIns="45720">
            <a:spAutoFit/>
          </a:bodyPr>
          <a:lstStyle/>
          <a:p>
            <a:pPr algn="ctr"/>
            <a:r>
              <a:rPr lang="en-US" sz="1400" dirty="0" smtClean="0">
                <a:ln w="0"/>
                <a:gradFill>
                  <a:gsLst>
                    <a:gs pos="21000">
                      <a:srgbClr val="53575C"/>
                    </a:gs>
                    <a:gs pos="88000">
                      <a:srgbClr val="C5C7CA"/>
                    </a:gs>
                  </a:gsLst>
                  <a:lin ang="5400000"/>
                </a:gradFill>
              </a:rPr>
              <a:t>Next question is on the same concept</a:t>
            </a:r>
            <a:endParaRPr lang="en-US" sz="1400" b="0" cap="none" spc="0" dirty="0">
              <a:ln w="0"/>
              <a:gradFill>
                <a:gsLst>
                  <a:gs pos="21000">
                    <a:srgbClr val="53575C"/>
                  </a:gs>
                  <a:gs pos="88000">
                    <a:srgbClr val="C5C7CA"/>
                  </a:gs>
                </a:gsLst>
                <a:lin ang="5400000"/>
              </a:gradFill>
              <a:effectLst/>
            </a:endParaRPr>
          </a:p>
        </p:txBody>
      </p:sp>
    </p:spTree>
    <p:extLst>
      <p:ext uri="{BB962C8B-B14F-4D97-AF65-F5344CB8AC3E}">
        <p14:creationId xmlns:p14="http://schemas.microsoft.com/office/powerpoint/2010/main" val="274899906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istral" panose="03090702030407020403" pitchFamily="66" charset="0"/>
              </a:rPr>
              <a:t>BY-RAJAT SHUKLA(ROLL NO:37)</a:t>
            </a:r>
            <a:endParaRPr lang="en-US" dirty="0">
              <a:latin typeface="Mistral" panose="03090702030407020403" pitchFamily="66" charset="0"/>
            </a:endParaRPr>
          </a:p>
        </p:txBody>
      </p:sp>
      <p:sp>
        <p:nvSpPr>
          <p:cNvPr id="3" name="Content Placeholder 2"/>
          <p:cNvSpPr>
            <a:spLocks noGrp="1"/>
          </p:cNvSpPr>
          <p:nvPr>
            <p:ph idx="1"/>
          </p:nvPr>
        </p:nvSpPr>
        <p:spPr/>
        <p:txBody>
          <a:bodyPr>
            <a:normAutofit/>
          </a:bodyPr>
          <a:lstStyle/>
          <a:p>
            <a:r>
              <a:rPr lang="en-US" sz="5400" u="sng" dirty="0" smtClean="0">
                <a:latin typeface="Arial Black" panose="020B0A04020102020204" pitchFamily="34" charset="0"/>
              </a:rPr>
              <a:t>TOPIC-</a:t>
            </a:r>
            <a:r>
              <a:rPr lang="en-US" sz="5400" dirty="0" smtClean="0"/>
              <a:t>SUPERHETERODYNE RECEIVER</a:t>
            </a:r>
            <a:endParaRPr lang="en-US" sz="5400" dirty="0"/>
          </a:p>
        </p:txBody>
      </p:sp>
    </p:spTree>
    <p:extLst>
      <p:ext uri="{BB962C8B-B14F-4D97-AF65-F5344CB8AC3E}">
        <p14:creationId xmlns:p14="http://schemas.microsoft.com/office/powerpoint/2010/main" val="2799213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9010"/>
            <a:ext cx="12102860" cy="6807859"/>
          </a:xfrm>
          <a:prstGeom prst="rect">
            <a:avLst/>
          </a:prstGeom>
        </p:spPr>
      </p:pic>
    </p:spTree>
    <p:extLst>
      <p:ext uri="{BB962C8B-B14F-4D97-AF65-F5344CB8AC3E}">
        <p14:creationId xmlns:p14="http://schemas.microsoft.com/office/powerpoint/2010/main" val="59648415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effectLst>
                  <a:outerShdw blurRad="38100" dist="38100" dir="2700000" algn="tl">
                    <a:srgbClr val="000000">
                      <a:alpha val="43137"/>
                    </a:srgbClr>
                  </a:outerShdw>
                </a:effectLst>
              </a:rPr>
              <a:t>Use of </a:t>
            </a:r>
            <a:r>
              <a:rPr lang="en-US" u="sng" dirty="0" err="1" smtClean="0">
                <a:effectLst>
                  <a:outerShdw blurRad="38100" dist="38100" dir="2700000" algn="tl">
                    <a:srgbClr val="000000">
                      <a:alpha val="43137"/>
                    </a:srgbClr>
                  </a:outerShdw>
                </a:effectLst>
              </a:rPr>
              <a:t>superheterodyne</a:t>
            </a:r>
            <a:r>
              <a:rPr lang="en-US" u="sng" dirty="0" smtClean="0">
                <a:effectLst>
                  <a:outerShdw blurRad="38100" dist="38100" dir="2700000" algn="tl">
                    <a:srgbClr val="000000">
                      <a:alpha val="43137"/>
                    </a:srgbClr>
                  </a:outerShdw>
                </a:effectLst>
              </a:rPr>
              <a:t> receiver in modern day</a:t>
            </a:r>
            <a:endParaRPr lang="en-US" u="sng" dirty="0">
              <a:effectLst>
                <a:outerShdw blurRad="38100" dist="38100" dir="2700000" algn="tl">
                  <a:srgbClr val="000000">
                    <a:alpha val="43137"/>
                  </a:srgbClr>
                </a:outerShdw>
              </a:effectLst>
            </a:endParaRPr>
          </a:p>
        </p:txBody>
      </p:sp>
      <p:sp>
        <p:nvSpPr>
          <p:cNvPr id="4" name="Text Placeholder 3"/>
          <p:cNvSpPr>
            <a:spLocks noGrp="1"/>
          </p:cNvSpPr>
          <p:nvPr>
            <p:ph type="body" idx="1"/>
          </p:nvPr>
        </p:nvSpPr>
        <p:spPr/>
        <p:txBody>
          <a:bodyPr/>
          <a:lstStyle/>
          <a:p>
            <a:r>
              <a:rPr lang="en-US" dirty="0" err="1" smtClean="0"/>
              <a:t>Superheterodyne</a:t>
            </a:r>
            <a:r>
              <a:rPr lang="en-US" dirty="0" smtClean="0"/>
              <a:t> receiver technology is  used in FM&amp; AM Broadcasting and also in </a:t>
            </a:r>
            <a:r>
              <a:rPr lang="en-US" dirty="0" err="1" smtClean="0"/>
              <a:t>Telivisions</a:t>
            </a:r>
            <a:r>
              <a:rPr lang="en-US" dirty="0" smtClean="0"/>
              <a:t>.</a:t>
            </a:r>
            <a:endParaRPr lang="en-US" dirty="0"/>
          </a:p>
        </p:txBody>
      </p:sp>
    </p:spTree>
    <p:extLst>
      <p:ext uri="{BB962C8B-B14F-4D97-AF65-F5344CB8AC3E}">
        <p14:creationId xmlns:p14="http://schemas.microsoft.com/office/powerpoint/2010/main" val="151699349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22989" cy="6858000"/>
          </a:xfrm>
          <a:prstGeom prst="rect">
            <a:avLst/>
          </a:prstGeom>
        </p:spPr>
      </p:pic>
    </p:spTree>
    <p:extLst>
      <p:ext uri="{BB962C8B-B14F-4D97-AF65-F5344CB8AC3E}">
        <p14:creationId xmlns:p14="http://schemas.microsoft.com/office/powerpoint/2010/main" val="152834453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Tree>
    <p:extLst>
      <p:ext uri="{BB962C8B-B14F-4D97-AF65-F5344CB8AC3E}">
        <p14:creationId xmlns:p14="http://schemas.microsoft.com/office/powerpoint/2010/main" val="1466397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latin typeface="Arial Black" panose="020B0A04020102020204" pitchFamily="34" charset="0"/>
              </a:rPr>
              <a:t>OVERVIEW</a:t>
            </a:r>
            <a:endParaRPr lang="en-US" u="sng" dirty="0">
              <a:latin typeface="Arial Black" panose="020B0A04020102020204" pitchFamily="34" charset="0"/>
            </a:endParaRPr>
          </a:p>
        </p:txBody>
      </p:sp>
      <p:sp>
        <p:nvSpPr>
          <p:cNvPr id="3" name="Content Placeholder 2"/>
          <p:cNvSpPr>
            <a:spLocks noGrp="1"/>
          </p:cNvSpPr>
          <p:nvPr>
            <p:ph idx="1"/>
          </p:nvPr>
        </p:nvSpPr>
        <p:spPr/>
        <p:txBody>
          <a:bodyPr/>
          <a:lstStyle/>
          <a:p>
            <a:r>
              <a:rPr lang="en-US" dirty="0" smtClean="0"/>
              <a:t>DEFINITION</a:t>
            </a:r>
          </a:p>
          <a:p>
            <a:r>
              <a:rPr lang="en-US" dirty="0" smtClean="0"/>
              <a:t>STRUCTURE AND DESCRIPTION OF EACH PART</a:t>
            </a:r>
          </a:p>
          <a:p>
            <a:r>
              <a:rPr lang="en-US" dirty="0" smtClean="0"/>
              <a:t>WORKING</a:t>
            </a:r>
          </a:p>
          <a:p>
            <a:r>
              <a:rPr lang="en-US" dirty="0" smtClean="0"/>
              <a:t>NUMERICALS</a:t>
            </a:r>
          </a:p>
          <a:p>
            <a:r>
              <a:rPr lang="en-US" dirty="0" smtClean="0"/>
              <a:t>USES IN MODERN DAY</a:t>
            </a:r>
            <a:endParaRPr lang="en-US" dirty="0"/>
          </a:p>
        </p:txBody>
      </p:sp>
    </p:spTree>
    <p:extLst>
      <p:ext uri="{BB962C8B-B14F-4D97-AF65-F5344CB8AC3E}">
        <p14:creationId xmlns:p14="http://schemas.microsoft.com/office/powerpoint/2010/main" val="18992582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sz="5400" dirty="0" smtClean="0"/>
              <a:t>           </a:t>
            </a:r>
            <a:r>
              <a:rPr lang="en-US" sz="5400" u="sng" dirty="0" smtClean="0"/>
              <a:t>DEFINITION</a:t>
            </a:r>
            <a:r>
              <a:rPr lang="en-US" sz="5400" dirty="0" smtClean="0"/>
              <a:t> </a:t>
            </a:r>
            <a:br>
              <a:rPr lang="en-US" sz="5400" dirty="0" smtClean="0"/>
            </a:br>
            <a:r>
              <a:rPr lang="en-US" sz="5400" dirty="0" smtClean="0"/>
              <a:t>                 OF</a:t>
            </a:r>
            <a:br>
              <a:rPr lang="en-US" sz="5400" dirty="0" smtClean="0"/>
            </a:br>
            <a:r>
              <a:rPr lang="en-US" sz="5400" dirty="0" smtClean="0"/>
              <a:t> SUPERHETERODYNE</a:t>
            </a:r>
            <a:br>
              <a:rPr lang="en-US" sz="5400" dirty="0" smtClean="0"/>
            </a:br>
            <a:r>
              <a:rPr lang="en-US" sz="5400" dirty="0" smtClean="0"/>
              <a:t>            RECEIVER</a:t>
            </a:r>
            <a:endParaRPr lang="en-US" sz="5400" dirty="0"/>
          </a:p>
        </p:txBody>
      </p:sp>
    </p:spTree>
    <p:extLst>
      <p:ext uri="{BB962C8B-B14F-4D97-AF65-F5344CB8AC3E}">
        <p14:creationId xmlns:p14="http://schemas.microsoft.com/office/powerpoint/2010/main" val="174509481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In electronics, a </a:t>
            </a:r>
            <a:r>
              <a:rPr lang="en-US" b="1" dirty="0" err="1"/>
              <a:t>superheterodyne</a:t>
            </a:r>
            <a:r>
              <a:rPr lang="en-US" b="1" dirty="0"/>
              <a:t> receiver</a:t>
            </a:r>
            <a:r>
              <a:rPr lang="en-US" dirty="0"/>
              <a:t> (often shortened to </a:t>
            </a:r>
            <a:r>
              <a:rPr lang="en-US" b="1" dirty="0" err="1"/>
              <a:t>superhet</a:t>
            </a:r>
            <a:r>
              <a:rPr lang="en-US" dirty="0"/>
              <a:t>) uses frequency mixing to convert a received signal to a fixed intermediate frequency (IF) which can be more conveniently processed than the original carrier frequency.</a:t>
            </a:r>
          </a:p>
        </p:txBody>
      </p:sp>
    </p:spTree>
    <p:extLst>
      <p:ext uri="{BB962C8B-B14F-4D97-AF65-F5344CB8AC3E}">
        <p14:creationId xmlns:p14="http://schemas.microsoft.com/office/powerpoint/2010/main" val="214532096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smtClean="0"/>
              <a:t>Structure-</a:t>
            </a:r>
            <a:endParaRPr lang="en-US" u="sng" dirty="0"/>
          </a:p>
        </p:txBody>
      </p:sp>
      <p:sp>
        <p:nvSpPr>
          <p:cNvPr id="5" name="TextBox 4"/>
          <p:cNvSpPr txBox="1"/>
          <p:nvPr/>
        </p:nvSpPr>
        <p:spPr>
          <a:xfrm>
            <a:off x="3821503" y="2872596"/>
            <a:ext cx="2070339" cy="1259456"/>
          </a:xfrm>
          <a:prstGeom prst="rect">
            <a:avLst/>
          </a:prstGeom>
          <a:noFill/>
        </p:spPr>
        <p:txBody>
          <a:bodyPr wrap="square" rtlCol="0">
            <a:spAutoFit/>
          </a:bodyPr>
          <a:lstStyle/>
          <a:p>
            <a:endParaRPr lang="en-US" dirty="0"/>
          </a:p>
        </p:txBody>
      </p:sp>
      <p:sp>
        <p:nvSpPr>
          <p:cNvPr id="7" name="Rectangle 6"/>
          <p:cNvSpPr/>
          <p:nvPr/>
        </p:nvSpPr>
        <p:spPr>
          <a:xfrm>
            <a:off x="901461" y="2094780"/>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RF Amplifier with bandpass filter tunable</a:t>
            </a:r>
            <a:endParaRPr lang="en-US" dirty="0"/>
          </a:p>
        </p:txBody>
      </p:sp>
      <p:sp>
        <p:nvSpPr>
          <p:cNvPr id="10" name="Rectangle 9"/>
          <p:cNvSpPr/>
          <p:nvPr/>
        </p:nvSpPr>
        <p:spPr>
          <a:xfrm>
            <a:off x="3671034" y="2094780"/>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Mixer</a:t>
            </a:r>
          </a:p>
          <a:p>
            <a:pPr algn="ctr"/>
            <a:r>
              <a:rPr lang="en-US" sz="1400" dirty="0" smtClean="0"/>
              <a:t>(frequency converter)</a:t>
            </a:r>
            <a:endParaRPr lang="en-US" sz="1400" dirty="0"/>
          </a:p>
        </p:txBody>
      </p:sp>
      <p:sp>
        <p:nvSpPr>
          <p:cNvPr id="11" name="Rectangle 10"/>
          <p:cNvSpPr/>
          <p:nvPr/>
        </p:nvSpPr>
        <p:spPr>
          <a:xfrm>
            <a:off x="6440607" y="2094780"/>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IF amplifier and filter</a:t>
            </a:r>
            <a:endParaRPr lang="en-US" dirty="0"/>
          </a:p>
        </p:txBody>
      </p:sp>
      <p:sp>
        <p:nvSpPr>
          <p:cNvPr id="12" name="Rectangle 11"/>
          <p:cNvSpPr/>
          <p:nvPr/>
        </p:nvSpPr>
        <p:spPr>
          <a:xfrm>
            <a:off x="9037158" y="2094779"/>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Demodulator</a:t>
            </a:r>
            <a:endParaRPr lang="en-US" dirty="0"/>
          </a:p>
        </p:txBody>
      </p:sp>
      <p:sp>
        <p:nvSpPr>
          <p:cNvPr id="13" name="Rectangle 12"/>
          <p:cNvSpPr/>
          <p:nvPr/>
        </p:nvSpPr>
        <p:spPr>
          <a:xfrm>
            <a:off x="3671034" y="3840190"/>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Local Oscillator</a:t>
            </a:r>
            <a:endParaRPr lang="en-US" dirty="0"/>
          </a:p>
        </p:txBody>
      </p:sp>
      <p:sp>
        <p:nvSpPr>
          <p:cNvPr id="14" name="Rectangle 13"/>
          <p:cNvSpPr/>
          <p:nvPr/>
        </p:nvSpPr>
        <p:spPr>
          <a:xfrm>
            <a:off x="9037158" y="3840189"/>
            <a:ext cx="2182483" cy="77781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AF Amplifier</a:t>
            </a:r>
            <a:endParaRPr lang="en-US" dirty="0"/>
          </a:p>
        </p:txBody>
      </p:sp>
      <p:sp>
        <p:nvSpPr>
          <p:cNvPr id="17" name="Striped Right Arrow 16"/>
          <p:cNvSpPr/>
          <p:nvPr/>
        </p:nvSpPr>
        <p:spPr>
          <a:xfrm>
            <a:off x="3083944" y="2483686"/>
            <a:ext cx="587090" cy="181876"/>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triped Right Arrow 17"/>
          <p:cNvSpPr/>
          <p:nvPr/>
        </p:nvSpPr>
        <p:spPr>
          <a:xfrm>
            <a:off x="5872680" y="2435879"/>
            <a:ext cx="587090" cy="181876"/>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Striped Right Arrow 18"/>
          <p:cNvSpPr/>
          <p:nvPr/>
        </p:nvSpPr>
        <p:spPr>
          <a:xfrm>
            <a:off x="8412946" y="2483686"/>
            <a:ext cx="587090" cy="181876"/>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triped Right Arrow 19"/>
          <p:cNvSpPr/>
          <p:nvPr/>
        </p:nvSpPr>
        <p:spPr>
          <a:xfrm rot="5400000">
            <a:off x="10122739" y="3110537"/>
            <a:ext cx="897866" cy="491706"/>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Up Arrow 21"/>
          <p:cNvSpPr/>
          <p:nvPr/>
        </p:nvSpPr>
        <p:spPr>
          <a:xfrm>
            <a:off x="4468483" y="2907457"/>
            <a:ext cx="629728" cy="897866"/>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Double Bracket 22"/>
          <p:cNvSpPr/>
          <p:nvPr/>
        </p:nvSpPr>
        <p:spPr>
          <a:xfrm>
            <a:off x="9661585" y="5451894"/>
            <a:ext cx="1423358" cy="724619"/>
          </a:xfrm>
          <a:prstGeom prst="bracket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en-US" sz="1600" dirty="0" smtClean="0"/>
              <a:t>Original</a:t>
            </a:r>
          </a:p>
          <a:p>
            <a:pPr algn="ctr"/>
            <a:r>
              <a:rPr lang="en-US" sz="1600" dirty="0" smtClean="0"/>
              <a:t>information</a:t>
            </a:r>
            <a:endParaRPr lang="en-US" sz="1600" dirty="0"/>
          </a:p>
        </p:txBody>
      </p:sp>
      <p:sp>
        <p:nvSpPr>
          <p:cNvPr id="24" name="Up Arrow 23"/>
          <p:cNvSpPr/>
          <p:nvPr/>
        </p:nvSpPr>
        <p:spPr>
          <a:xfrm rot="10800000">
            <a:off x="10136038" y="4652870"/>
            <a:ext cx="577970" cy="71276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33776" y="1259457"/>
            <a:ext cx="878103" cy="835322"/>
          </a:xfrm>
          <a:prstGeom prst="rect">
            <a:avLst/>
          </a:prstGeom>
        </p:spPr>
      </p:pic>
      <p:sp>
        <p:nvSpPr>
          <p:cNvPr id="32" name="Left Arrow 31"/>
          <p:cNvSpPr/>
          <p:nvPr/>
        </p:nvSpPr>
        <p:spPr>
          <a:xfrm>
            <a:off x="2311879" y="1535502"/>
            <a:ext cx="1595887" cy="559277"/>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Antena</a:t>
            </a:r>
            <a:endParaRPr lang="en-US" dirty="0" smtClean="0"/>
          </a:p>
        </p:txBody>
      </p:sp>
    </p:spTree>
    <p:extLst>
      <p:ext uri="{BB962C8B-B14F-4D97-AF65-F5344CB8AC3E}">
        <p14:creationId xmlns:p14="http://schemas.microsoft.com/office/powerpoint/2010/main" val="28373052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328468" y="2438400"/>
            <a:ext cx="10176145" cy="2724845"/>
          </a:xfrm>
        </p:spPr>
        <p:txBody>
          <a:bodyPr/>
          <a:lstStyle/>
          <a:p>
            <a:r>
              <a:rPr lang="en-US" dirty="0" smtClean="0"/>
              <a:t>Parts </a:t>
            </a:r>
            <a:r>
              <a:rPr lang="en-US" dirty="0" err="1" smtClean="0"/>
              <a:t>ofSuperheterodyne</a:t>
            </a:r>
            <a:r>
              <a:rPr lang="en-US" dirty="0" smtClean="0"/>
              <a:t> receiver </a:t>
            </a:r>
            <a:endParaRPr lang="en-US" dirty="0"/>
          </a:p>
        </p:txBody>
      </p:sp>
      <p:sp>
        <p:nvSpPr>
          <p:cNvPr id="5" name="Text Placeholder 4"/>
          <p:cNvSpPr>
            <a:spLocks noGrp="1"/>
          </p:cNvSpPr>
          <p:nvPr>
            <p:ph type="body" sz="half" idx="2"/>
          </p:nvPr>
        </p:nvSpPr>
        <p:spPr>
          <a:xfrm>
            <a:off x="2260122" y="5037827"/>
            <a:ext cx="9244492" cy="1820174"/>
          </a:xfrm>
        </p:spPr>
        <p:txBody>
          <a:bodyPr>
            <a:normAutofit fontScale="92500" lnSpcReduction="10000"/>
          </a:bodyPr>
          <a:lstStyle/>
          <a:p>
            <a:r>
              <a:rPr lang="en-US" dirty="0" smtClean="0"/>
              <a:t>-RF Amplifier</a:t>
            </a:r>
          </a:p>
          <a:p>
            <a:r>
              <a:rPr lang="en-US" dirty="0" smtClean="0"/>
              <a:t>-Local oscillator</a:t>
            </a:r>
          </a:p>
          <a:p>
            <a:r>
              <a:rPr lang="en-US" dirty="0" smtClean="0"/>
              <a:t>-mixer</a:t>
            </a:r>
          </a:p>
          <a:p>
            <a:r>
              <a:rPr lang="en-US" dirty="0" smtClean="0"/>
              <a:t>-IF amplifier</a:t>
            </a:r>
          </a:p>
          <a:p>
            <a:r>
              <a:rPr lang="en-US" dirty="0" smtClean="0"/>
              <a:t>-Demodulator and AF amplifier</a:t>
            </a:r>
          </a:p>
          <a:p>
            <a:endParaRPr lang="en-US" dirty="0" smtClean="0"/>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4071668"/>
          </a:xfrm>
          <a:prstGeom prst="rect">
            <a:avLst/>
          </a:prstGeom>
        </p:spPr>
      </p:pic>
    </p:spTree>
    <p:extLst>
      <p:ext uri="{BB962C8B-B14F-4D97-AF65-F5344CB8AC3E}">
        <p14:creationId xmlns:p14="http://schemas.microsoft.com/office/powerpoint/2010/main" val="387825230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u="sng" dirty="0" smtClean="0"/>
              <a:t>RF Amplifier:-</a:t>
            </a:r>
            <a:br>
              <a:rPr lang="en-US" u="sng" dirty="0" smtClean="0"/>
            </a:br>
            <a:r>
              <a:rPr lang="en-US" sz="3100" dirty="0"/>
              <a:t>A </a:t>
            </a:r>
            <a:r>
              <a:rPr lang="en-US" sz="3100" b="1" dirty="0"/>
              <a:t>radio frequency</a:t>
            </a:r>
            <a:r>
              <a:rPr lang="en-US" sz="3100" dirty="0"/>
              <a:t> power </a:t>
            </a:r>
            <a:r>
              <a:rPr lang="en-US" sz="3100" b="1" dirty="0"/>
              <a:t>amplifier</a:t>
            </a:r>
            <a:r>
              <a:rPr lang="en-US" sz="3100" dirty="0"/>
              <a:t> (</a:t>
            </a:r>
            <a:r>
              <a:rPr lang="en-US" sz="3100" b="1" dirty="0"/>
              <a:t>RF</a:t>
            </a:r>
            <a:r>
              <a:rPr lang="en-US" sz="3100" dirty="0"/>
              <a:t> power </a:t>
            </a:r>
            <a:r>
              <a:rPr lang="en-US" sz="3100" b="1" dirty="0"/>
              <a:t>amplifier</a:t>
            </a:r>
            <a:r>
              <a:rPr lang="en-US" sz="3100" dirty="0"/>
              <a:t>) is a type of electronic </a:t>
            </a:r>
            <a:r>
              <a:rPr lang="en-US" sz="3100" b="1" dirty="0"/>
              <a:t>amplifier</a:t>
            </a:r>
            <a:r>
              <a:rPr lang="en-US" sz="3100" dirty="0"/>
              <a:t> that converts a low-</a:t>
            </a:r>
            <a:r>
              <a:rPr lang="en-US" sz="3100" dirty="0" err="1"/>
              <a:t>power</a:t>
            </a:r>
            <a:r>
              <a:rPr lang="en-US" sz="3100" b="1" dirty="0" err="1"/>
              <a:t>radio</a:t>
            </a:r>
            <a:r>
              <a:rPr lang="en-US" sz="3100" b="1" dirty="0"/>
              <a:t>-frequency</a:t>
            </a:r>
            <a:r>
              <a:rPr lang="en-US" sz="3100" dirty="0"/>
              <a:t> signal into a higher power signal. </a:t>
            </a:r>
            <a:r>
              <a:rPr lang="en-US" sz="3100" dirty="0" err="1"/>
              <a:t>Typically,</a:t>
            </a:r>
            <a:r>
              <a:rPr lang="en-US" sz="3100" b="1" dirty="0" err="1"/>
              <a:t>RF</a:t>
            </a:r>
            <a:r>
              <a:rPr lang="en-US" sz="3100" dirty="0"/>
              <a:t> power </a:t>
            </a:r>
            <a:r>
              <a:rPr lang="en-US" sz="3100" b="1" dirty="0"/>
              <a:t>amplifiers</a:t>
            </a:r>
            <a:r>
              <a:rPr lang="en-US" sz="3100" dirty="0"/>
              <a:t> drive the antenna of a transmitter.</a:t>
            </a:r>
            <a:endParaRPr lang="en-US" sz="3100" u="sng" dirty="0"/>
          </a:p>
        </p:txBody>
      </p:sp>
      <p:sp>
        <p:nvSpPr>
          <p:cNvPr id="4" name="Text Placeholder 3"/>
          <p:cNvSpPr>
            <a:spLocks noGrp="1"/>
          </p:cNvSpPr>
          <p:nvPr>
            <p:ph type="body" idx="1"/>
          </p:nvPr>
        </p:nvSpPr>
        <p:spPr/>
        <p:txBody>
          <a:bodyPr/>
          <a:lstStyle/>
          <a:p>
            <a:endParaRPr lang="en-US"/>
          </a:p>
        </p:txBody>
      </p:sp>
      <p:sp>
        <p:nvSpPr>
          <p:cNvPr id="5" name="Content Placeholder 4"/>
          <p:cNvSpPr>
            <a:spLocks noGrp="1"/>
          </p:cNvSpPr>
          <p:nvPr>
            <p:ph sz="half" idx="2"/>
          </p:nvPr>
        </p:nvSpPr>
        <p:spPr/>
        <p:txBody>
          <a:bodyPr/>
          <a:lstStyle/>
          <a:p>
            <a:endParaRPr lang="en-US" dirty="0"/>
          </a:p>
        </p:txBody>
      </p:sp>
      <p:sp>
        <p:nvSpPr>
          <p:cNvPr id="6" name="Text Placeholder 5"/>
          <p:cNvSpPr>
            <a:spLocks noGrp="1"/>
          </p:cNvSpPr>
          <p:nvPr>
            <p:ph type="body" sz="quarter" idx="3"/>
          </p:nvPr>
        </p:nvSpPr>
        <p:spPr/>
        <p:txBody>
          <a:bodyPr/>
          <a:lstStyle/>
          <a:p>
            <a:endParaRPr lang="en-US"/>
          </a:p>
        </p:txBody>
      </p:sp>
      <p:sp>
        <p:nvSpPr>
          <p:cNvPr id="7" name="Content Placeholder 6"/>
          <p:cNvSpPr>
            <a:spLocks noGrp="1"/>
          </p:cNvSpPr>
          <p:nvPr>
            <p:ph sz="quarter" idx="4"/>
          </p:nvPr>
        </p:nvSpPr>
        <p:spPr/>
        <p:txBody>
          <a:bodyPr/>
          <a:lstStyle/>
          <a:p>
            <a:endParaRPr lang="en-US"/>
          </a:p>
        </p:txBody>
      </p:sp>
    </p:spTree>
    <p:extLst>
      <p:ext uri="{BB962C8B-B14F-4D97-AF65-F5344CB8AC3E}">
        <p14:creationId xmlns:p14="http://schemas.microsoft.com/office/powerpoint/2010/main" val="24650453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650243" y="869207"/>
            <a:ext cx="8911687" cy="1280890"/>
          </a:xfrm>
        </p:spPr>
        <p:txBody>
          <a:bodyPr>
            <a:normAutofit fontScale="90000"/>
          </a:bodyPr>
          <a:lstStyle/>
          <a:p>
            <a:r>
              <a:rPr lang="en-US" u="sng" dirty="0">
                <a:latin typeface="Arial Black" panose="020B0A04020102020204" pitchFamily="34" charset="0"/>
              </a:rPr>
              <a:t>Local </a:t>
            </a:r>
            <a:r>
              <a:rPr lang="en-US" u="sng" dirty="0" smtClean="0">
                <a:latin typeface="Arial Black" panose="020B0A04020102020204" pitchFamily="34" charset="0"/>
              </a:rPr>
              <a:t>oscillator</a:t>
            </a:r>
            <a:r>
              <a:rPr lang="en-US" dirty="0" smtClean="0">
                <a:latin typeface="Arial Black" panose="020B0A04020102020204" pitchFamily="34" charset="0"/>
              </a:rPr>
              <a:t>:-</a:t>
            </a:r>
            <a:br>
              <a:rPr lang="en-US" dirty="0" smtClean="0">
                <a:latin typeface="Arial Black" panose="020B0A04020102020204" pitchFamily="34" charset="0"/>
              </a:rPr>
            </a:br>
            <a:r>
              <a:rPr lang="en-US" dirty="0" smtClean="0">
                <a:latin typeface="Arial Black" panose="020B0A04020102020204" pitchFamily="34" charset="0"/>
              </a:rPr>
              <a:t>         </a:t>
            </a:r>
            <a:r>
              <a:rPr lang="en-US" dirty="0" smtClean="0"/>
              <a:t>In </a:t>
            </a:r>
            <a:r>
              <a:rPr lang="en-US" dirty="0"/>
              <a:t>electronics, a </a:t>
            </a:r>
            <a:r>
              <a:rPr lang="en-US" b="1" dirty="0"/>
              <a:t>local oscillator</a:t>
            </a:r>
            <a:r>
              <a:rPr lang="en-US" dirty="0"/>
              <a:t> (LO) is an electronic </a:t>
            </a:r>
            <a:r>
              <a:rPr lang="en-US" b="1" dirty="0"/>
              <a:t>oscillator</a:t>
            </a:r>
            <a:r>
              <a:rPr lang="en-US" dirty="0"/>
              <a:t> used with a mixer to change the frequency of a signal. This frequency conversion process, also called heterodyning, produces the sum and difference frequencies from the frequency of the </a:t>
            </a:r>
            <a:r>
              <a:rPr lang="en-US" b="1" dirty="0"/>
              <a:t>local oscillator</a:t>
            </a:r>
            <a:r>
              <a:rPr lang="en-US" dirty="0"/>
              <a:t> and frequency of the input signal.</a:t>
            </a:r>
            <a:br>
              <a:rPr lang="en-US" dirty="0"/>
            </a:br>
            <a:endParaRPr lang="en-US" dirty="0"/>
          </a:p>
        </p:txBody>
      </p:sp>
    </p:spTree>
    <p:extLst>
      <p:ext uri="{BB962C8B-B14F-4D97-AF65-F5344CB8AC3E}">
        <p14:creationId xmlns:p14="http://schemas.microsoft.com/office/powerpoint/2010/main" val="3682366463"/>
      </p:ext>
    </p:extLst>
  </p:cSld>
  <p:clrMapOvr>
    <a:masterClrMapping/>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545</TotalTime>
  <Words>148</Words>
  <Application>Microsoft Office PowerPoint</Application>
  <PresentationFormat>Widescreen</PresentationFormat>
  <Paragraphs>51</Paragraphs>
  <Slides>23</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23</vt:i4>
      </vt:variant>
    </vt:vector>
  </HeadingPairs>
  <TitlesOfParts>
    <vt:vector size="33" baseType="lpstr">
      <vt:lpstr>Agency FB</vt:lpstr>
      <vt:lpstr>Algerian</vt:lpstr>
      <vt:lpstr>Arial</vt:lpstr>
      <vt:lpstr>Arial Black</vt:lpstr>
      <vt:lpstr>Arial Rounded MT Bold</vt:lpstr>
      <vt:lpstr>Blackadder ITC</vt:lpstr>
      <vt:lpstr>Century Gothic</vt:lpstr>
      <vt:lpstr>Mistral</vt:lpstr>
      <vt:lpstr>Wingdings 3</vt:lpstr>
      <vt:lpstr>Wisp</vt:lpstr>
      <vt:lpstr>INDIAN INSTITUTE OF INFORMATION TECHNOLOGY-KALYANI</vt:lpstr>
      <vt:lpstr>BY-RAJAT SHUKLA(ROLL NO:37)</vt:lpstr>
      <vt:lpstr>OVERVIEW</vt:lpstr>
      <vt:lpstr>           DEFINITION                   OF  SUPERHETERODYNE             RECEIVER</vt:lpstr>
      <vt:lpstr>In electronics, a superheterodyne receiver (often shortened to superhet) uses frequency mixing to convert a received signal to a fixed intermediate frequency (IF) which can be more conveniently processed than the original carrier frequency.</vt:lpstr>
      <vt:lpstr>Structure-</vt:lpstr>
      <vt:lpstr>Parts ofSuperheterodyne receiver </vt:lpstr>
      <vt:lpstr>RF Amplifier:- A radio frequency power amplifier (RF power amplifier) is a type of electronic amplifier that converts a low-powerradio-frequency signal into a higher power signal. Typically,RF power amplifiers drive the antenna of a transmitter.</vt:lpstr>
      <vt:lpstr>Local oscillator:-          In electronics, a local oscillator (LO) is an electronic oscillator used with a mixer to change the frequency of a signal. This frequency conversion process, also called heterodyning, produces the sum and difference frequencies from the frequency of the local oscillator and frequency of the input signal. </vt:lpstr>
      <vt:lpstr>Mixer:- Mixer mixes the frequency of RF amplifier and  local oscillator .  The mixer uses a non-linear component to produce both sum and difference beat frequencies signals, each one containing the modulation contained in the desired signal. The output of the mixer may include the original RF signal at fRF, the local oscillator signal at fLO, and the two new heterodyne frequencies fRF + fLO and fRF − fLO. </vt:lpstr>
      <vt:lpstr>IF Amplifier:-          A frequency to which a carrier wave is shifted as an intermediate step in transmission or reception and the amplifier used to amplify this frequency is known as IF amplifier. In communications  -if frequency is fixed. For fm-10.7Mhz for AM-455 khz for tv 38 mhz</vt:lpstr>
      <vt:lpstr>DEMODULATOR:-  Demodulator converts electromagnetic signal to audio signal.</vt:lpstr>
      <vt:lpstr>AF amplifier:- Audio amplifier amplifies the audio signal and drives the speaker to produce sound.</vt:lpstr>
      <vt:lpstr>                                WORKING                                           OF                           SUPERHETERODYNE                                      RECEIVER</vt:lpstr>
      <vt:lpstr>Working-</vt:lpstr>
      <vt:lpstr>PowerPoint Presentation</vt:lpstr>
      <vt:lpstr>PowerPoint Presentation</vt:lpstr>
      <vt:lpstr>Image frequency:- An image frequency is any frequency other than the selected radio frequencycarrier that ,if allowed to enter a receiver and mix with the local oscillator ,will produce a cross product frequency that is equal to the intermediate frequency.        </vt:lpstr>
      <vt:lpstr>PowerPoint Presentation</vt:lpstr>
      <vt:lpstr>PowerPoint Presentation</vt:lpstr>
      <vt:lpstr>Use of superheterodyne receiver in modern day</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INDIAN INSTITUTE OF INFORMATION TECHNOLOGY-KALYANI</dc:title>
  <dc:creator>admin</dc:creator>
  <cp:lastModifiedBy>admin</cp:lastModifiedBy>
  <cp:revision>31</cp:revision>
  <dcterms:created xsi:type="dcterms:W3CDTF">2016-08-30T13:25:27Z</dcterms:created>
  <dcterms:modified xsi:type="dcterms:W3CDTF">2016-08-31T17:25:49Z</dcterms:modified>
</cp:coreProperties>
</file>

<file path=docProps/thumbnail.jpeg>
</file>